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6" r:id="rId1"/>
  </p:sldMasterIdLst>
  <p:notesMasterIdLst>
    <p:notesMasterId r:id="rId17"/>
  </p:notesMasterIdLst>
  <p:sldIdLst>
    <p:sldId id="256" r:id="rId2"/>
    <p:sldId id="348" r:id="rId3"/>
    <p:sldId id="358" r:id="rId4"/>
    <p:sldId id="359" r:id="rId5"/>
    <p:sldId id="349" r:id="rId6"/>
    <p:sldId id="360" r:id="rId7"/>
    <p:sldId id="352" r:id="rId8"/>
    <p:sldId id="350" r:id="rId9"/>
    <p:sldId id="351" r:id="rId10"/>
    <p:sldId id="354" r:id="rId11"/>
    <p:sldId id="355" r:id="rId12"/>
    <p:sldId id="353" r:id="rId13"/>
    <p:sldId id="357" r:id="rId14"/>
    <p:sldId id="356" r:id="rId15"/>
    <p:sldId id="32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FFFF66"/>
    <a:srgbClr val="0000FF"/>
    <a:srgbClr val="FF0000"/>
    <a:srgbClr val="66FFCC"/>
    <a:srgbClr val="FFFF99"/>
    <a:srgbClr val="FFCC66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397" autoAdjust="0"/>
    <p:restoredTop sz="94658" autoAdjust="0"/>
  </p:normalViewPr>
  <p:slideViewPr>
    <p:cSldViewPr>
      <p:cViewPr varScale="1">
        <p:scale>
          <a:sx n="98" d="100"/>
          <a:sy n="98" d="100"/>
        </p:scale>
        <p:origin x="-47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E5ABDB2-50F6-44D5-B314-A6FA75C651A6}" type="datetimeFigureOut">
              <a:rPr lang="ru-RU"/>
              <a:pPr>
                <a:defRPr/>
              </a:pPr>
              <a:t>26.10.2020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40F55D4-0CC0-4AC0-86DC-7C87265A0C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12672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EAC95316-9357-4784-AEB6-5801C3F9C6E2}" type="slidenum">
              <a:rPr lang="ru-RU"/>
              <a:pPr lvl="1"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EEC9ABA-ED58-4E5B-AC2B-C76296257F2C}" type="slidenum">
              <a:rPr lang="ru-RU"/>
              <a:pPr lvl="1">
                <a:defRPr/>
              </a:pPr>
              <a:t>‹#›</a:t>
            </a:fld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FF993BE-F3E2-49FE-A681-4BE6C6D620F3}" type="slidenum">
              <a:rPr lang="ru-RU"/>
              <a:pPr lvl="1">
                <a:defRPr/>
              </a:pPr>
              <a:t>‹#›</a:t>
            </a:fld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2625" y="609600"/>
            <a:ext cx="8080375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7215188" y="644207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82625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199313" y="6148388"/>
            <a:ext cx="1905000" cy="381000"/>
          </a:xfrm>
        </p:spPr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6B9308E-74BE-4F49-B6F3-847DF61FA09D}" type="slidenum">
              <a:rPr lang="ru-RU"/>
              <a:pPr lvl="1">
                <a:defRPr/>
              </a:pPr>
              <a:t>‹#›</a:t>
            </a:fld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FDBD60F-9019-4C11-991F-F30A508DCDB2}" type="slidenum">
              <a:rPr lang="ru-RU"/>
              <a:pPr lvl="1">
                <a:defRPr/>
              </a:pPr>
              <a:t>‹#›</a:t>
            </a:fld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26619C8D-47FB-46D3-BC85-9085FA44086B}" type="slidenum">
              <a:rPr lang="ru-RU"/>
              <a:pPr lvl="1">
                <a:defRPr/>
              </a:pPr>
              <a:t>‹#›</a:t>
            </a:fld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85BDDF71-7A72-483E-AB1A-62D606C196DD}" type="slidenum">
              <a:rPr lang="ru-RU"/>
              <a:pPr lvl="1">
                <a:defRPr/>
              </a:pPr>
              <a:t>‹#›</a:t>
            </a:fld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DBAACB0-09FE-423D-8D21-500FD6A0C03C}" type="slidenum">
              <a:rPr lang="ru-RU"/>
              <a:pPr lvl="1">
                <a:defRPr/>
              </a:pPr>
              <a:t>‹#›</a:t>
            </a:fld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00C59AE2-0D6D-4452-9DDD-1EDE805D71A0}" type="slidenum">
              <a:rPr lang="ru-RU"/>
              <a:pPr lvl="1">
                <a:defRPr/>
              </a:pPr>
              <a:t>‹#›</a:t>
            </a:fld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A66FF58-33A3-4037-BC55-BC1E741D48C8}" type="slidenum">
              <a:rPr lang="ru-RU"/>
              <a:pPr lvl="1">
                <a:defRPr/>
              </a:pPr>
              <a:t>‹#›</a:t>
            </a:fld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80E7FD8F-6487-4154-8092-3606B5C06806}" type="slidenum">
              <a:rPr lang="ru-RU"/>
              <a:pPr lvl="1">
                <a:defRPr/>
              </a:pPr>
              <a:t>‹#›</a:t>
            </a:fld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8320D8E-EC20-48CB-93C6-74E2C5659DD7}" type="slidenum">
              <a:rPr lang="ru-RU"/>
              <a:pPr lvl="1">
                <a:defRPr/>
              </a:pPr>
              <a:t>‹#›</a:t>
            </a:fld>
            <a:endParaRPr lang="ru-RU" dirty="0">
              <a:latin typeface="+mn-lt"/>
            </a:endParaRPr>
          </a:p>
        </p:txBody>
      </p:sp>
    </p:spTree>
  </p:cSld>
  <p:clrMapOvr>
    <a:masterClrMapping/>
  </p:clrMapOvr>
  <p:transition spd="slow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lvl="1">
              <a:defRPr/>
            </a:lvl2pPr>
          </a:lstStyle>
          <a:p>
            <a:pPr lvl="1">
              <a:defRPr/>
            </a:pPr>
            <a:fld id="{1778F5FF-1682-40A8-B7C4-067F42ECD6B4}" type="slidenum">
              <a:rPr lang="ru-RU"/>
              <a:pPr lvl="1"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  <p:sldLayoutId id="2147484546" r:id="rId12"/>
  </p:sldLayoutIdLst>
  <p:transition spd="slow">
    <p:pull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дд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62764" cy="6858000"/>
          </a:xfrm>
          <a:prstGeom prst="rect">
            <a:avLst/>
          </a:prstGeom>
        </p:spPr>
      </p:pic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717032"/>
            <a:ext cx="8424862" cy="2520279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 eaLnBrk="1" hangingPunct="1">
              <a:lnSpc>
                <a:spcPct val="50000"/>
              </a:lnSpc>
            </a:pPr>
            <a:endParaRPr lang="kk-KZ" sz="2400" dirty="0" smtClean="0"/>
          </a:p>
          <a:p>
            <a:pPr algn="ctr" eaLnBrk="1" hangingPunct="1">
              <a:spcBef>
                <a:spcPct val="0"/>
              </a:spcBef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Исполнитель: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Сечных Ю.Н.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Бекмагамбетова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Ж.М.</a:t>
            </a:r>
          </a:p>
          <a:p>
            <a:pPr algn="ctr" eaLnBrk="1" hangingPunct="1">
              <a:spcBef>
                <a:spcPct val="0"/>
              </a:spcBef>
            </a:pP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Дисциплина</a:t>
            </a: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Управление проектами</a:t>
            </a:r>
          </a:p>
          <a:p>
            <a:pPr algn="ctr" eaLnBrk="1" hangingPunct="1">
              <a:spcBef>
                <a:spcPct val="0"/>
              </a:spcBef>
            </a:pP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Группа М-401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34925" y="2420888"/>
            <a:ext cx="9109075" cy="1431429"/>
          </a:xfrm>
          <a:prstGeom prst="horizontalScroll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Бизнес-план инвестиционного проекта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Детская игровая комната «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BabyRoom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2411413" y="5851525"/>
            <a:ext cx="457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kumimoji="0" lang="kk-KZ" sz="2000" dirty="0"/>
          </a:p>
          <a:p>
            <a:pPr algn="ctr"/>
            <a:r>
              <a:rPr kumimoji="0" lang="kk-KZ" sz="2000" dirty="0" smtClean="0"/>
              <a:t>Костанай,</a:t>
            </a:r>
            <a:endParaRPr kumimoji="0" lang="kk-KZ" sz="2000" dirty="0"/>
          </a:p>
          <a:p>
            <a:pPr algn="ctr"/>
            <a:r>
              <a:rPr kumimoji="0" lang="kk-KZ" sz="2000" dirty="0" smtClean="0"/>
              <a:t>2020 год</a:t>
            </a:r>
            <a:endParaRPr kumimoji="0" lang="ru-RU" sz="2000" dirty="0"/>
          </a:p>
        </p:txBody>
      </p:sp>
      <p:sp>
        <p:nvSpPr>
          <p:cNvPr id="14341" name="Прямоугольник 6"/>
          <p:cNvSpPr>
            <a:spLocks noChangeArrowheads="1"/>
          </p:cNvSpPr>
          <p:nvPr/>
        </p:nvSpPr>
        <p:spPr bwMode="auto">
          <a:xfrm>
            <a:off x="1331640" y="0"/>
            <a:ext cx="648017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cs typeface="Times New Roman" pitchFamily="18" charset="0"/>
              </a:rPr>
              <a:t>МИНОБРНАУКИ РОССИИ</a:t>
            </a:r>
            <a:r>
              <a:rPr lang="ru-RU" sz="1400" b="1" dirty="0">
                <a:cs typeface="Times New Roman" pitchFamily="18" charset="0"/>
              </a:rPr>
              <a:t/>
            </a:r>
            <a:br>
              <a:rPr lang="ru-RU" sz="1400" b="1" dirty="0">
                <a:cs typeface="Times New Roman" pitchFamily="18" charset="0"/>
              </a:rPr>
            </a:br>
            <a:r>
              <a:rPr lang="ru-RU" sz="1400" dirty="0">
                <a:cs typeface="Times New Roman" pitchFamily="18" charset="0"/>
              </a:rPr>
              <a:t>Федеральное государственное бюджетное образовательное учреждение </a:t>
            </a:r>
            <a:r>
              <a:rPr lang="ru-RU" sz="1400" b="1" i="1" dirty="0">
                <a:cs typeface="Times New Roman" pitchFamily="18" charset="0"/>
              </a:rPr>
              <a:t/>
            </a:r>
            <a:br>
              <a:rPr lang="ru-RU" sz="1400" b="1" i="1" dirty="0">
                <a:cs typeface="Times New Roman" pitchFamily="18" charset="0"/>
              </a:rPr>
            </a:br>
            <a:r>
              <a:rPr lang="ru-RU" sz="1400" dirty="0">
                <a:cs typeface="Times New Roman" pitchFamily="18" charset="0"/>
              </a:rPr>
              <a:t>высшего образования</a:t>
            </a:r>
            <a:r>
              <a:rPr lang="ru-RU" sz="1400" b="1" i="1" dirty="0">
                <a:cs typeface="Times New Roman" pitchFamily="18" charset="0"/>
              </a:rPr>
              <a:t/>
            </a:r>
            <a:br>
              <a:rPr lang="ru-RU" sz="1400" b="1" i="1" dirty="0">
                <a:cs typeface="Times New Roman" pitchFamily="18" charset="0"/>
              </a:rPr>
            </a:br>
            <a:r>
              <a:rPr lang="ru-RU" sz="1400" b="1" dirty="0">
                <a:cs typeface="Times New Roman" pitchFamily="18" charset="0"/>
              </a:rPr>
              <a:t>«Челябинский государственный университет»</a:t>
            </a:r>
            <a:br>
              <a:rPr lang="ru-RU" sz="1400" b="1" dirty="0">
                <a:cs typeface="Times New Roman" pitchFamily="18" charset="0"/>
              </a:rPr>
            </a:br>
            <a:r>
              <a:rPr lang="ru-RU" sz="1400" b="1" dirty="0">
                <a:cs typeface="Times New Roman" pitchFamily="18" charset="0"/>
              </a:rPr>
              <a:t>(ФГБОУ ВО «ЧелГУ</a:t>
            </a:r>
            <a:r>
              <a:rPr lang="ru-RU" sz="1400" b="1" dirty="0" smtClean="0">
                <a:cs typeface="Times New Roman" pitchFamily="18" charset="0"/>
              </a:rPr>
              <a:t>»)</a:t>
            </a:r>
          </a:p>
          <a:p>
            <a:pPr algn="ctr"/>
            <a:r>
              <a:rPr lang="ru-RU" sz="1400" b="1" dirty="0">
                <a:cs typeface="Times New Roman" pitchFamily="18" charset="0"/>
              </a:rPr>
              <a:t/>
            </a:r>
            <a:br>
              <a:rPr lang="ru-RU" sz="1400" b="1" dirty="0">
                <a:cs typeface="Times New Roman" pitchFamily="18" charset="0"/>
              </a:rPr>
            </a:br>
            <a:r>
              <a:rPr lang="ru-RU" sz="1400" b="1" dirty="0">
                <a:cs typeface="Times New Roman" pitchFamily="18" charset="0"/>
              </a:rPr>
              <a:t>Костанайский филиал</a:t>
            </a:r>
            <a:r>
              <a:rPr lang="ru-RU" sz="1400" dirty="0">
                <a:cs typeface="Times New Roman" pitchFamily="18" charset="0"/>
              </a:rPr>
              <a:t/>
            </a:r>
            <a:br>
              <a:rPr lang="ru-RU" sz="1400" dirty="0">
                <a:cs typeface="Times New Roman" pitchFamily="18" charset="0"/>
              </a:rPr>
            </a:br>
            <a:r>
              <a:rPr lang="ru-RU" sz="1400" dirty="0">
                <a:cs typeface="Times New Roman" pitchFamily="18" charset="0"/>
              </a:rPr>
              <a:t/>
            </a:r>
            <a:br>
              <a:rPr lang="ru-RU" sz="1400" dirty="0">
                <a:cs typeface="Times New Roman" pitchFamily="18" charset="0"/>
              </a:rPr>
            </a:br>
            <a:r>
              <a:rPr lang="ru-RU" sz="1400" dirty="0">
                <a:cs typeface="Times New Roman" pitchFamily="18" charset="0"/>
              </a:rPr>
              <a:t>Кафедра экономики</a:t>
            </a:r>
            <a:endParaRPr lang="ru-RU" sz="1400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0"/>
            <a:ext cx="9144000" cy="5486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финансирования затрат на реализацию проекта</a:t>
            </a:r>
            <a:endParaRPr lang="ru-RU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620688"/>
          <a:ext cx="9144000" cy="6252562"/>
        </p:xfrm>
        <a:graphic>
          <a:graphicData uri="http://schemas.openxmlformats.org/drawingml/2006/table">
            <a:tbl>
              <a:tblPr/>
              <a:tblGrid>
                <a:gridCol w="2160071"/>
                <a:gridCol w="1021776"/>
                <a:gridCol w="890021"/>
                <a:gridCol w="1021776"/>
                <a:gridCol w="1021776"/>
                <a:gridCol w="1021776"/>
                <a:gridCol w="1021776"/>
                <a:gridCol w="985028"/>
              </a:tblGrid>
              <a:tr h="11195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Мероприятие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Месяц освоения проекта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94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Сентябрь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Октябрь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Ноябрь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Декабрь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Январь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Февраль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Март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Составление бизнес - плана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Решение вопросов финансирования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Аренда и ремонт помещения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600 000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600 000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600 000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</a:tr>
              <a:tr h="748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Заказ машин, оборудования и доставка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40 000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Установка оборудования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Приобретение прочих материалов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1 239 625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1 239 625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</a:tr>
              <a:tr h="498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Поиск и отбор персонала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</a:tr>
              <a:tr h="3159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Обучение персонала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20 000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</a:tr>
              <a:tr h="3159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Открытие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</a:tr>
              <a:tr h="6319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Сумма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650 000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1844 625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1874 625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</a:tr>
              <a:tr h="206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Сумма, получаемая с нарастающим итогом: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650 000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2494 625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4369 250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630" marR="626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4B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д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62764" cy="68580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67544" y="369332"/>
            <a:ext cx="8496944" cy="8274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Сумма ежегодных амортизационных отчислений</a:t>
            </a:r>
            <a:endParaRPr lang="ru-RU" sz="32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196752"/>
          <a:ext cx="8606761" cy="5657789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311407"/>
                <a:gridCol w="2546377"/>
                <a:gridCol w="1681620"/>
                <a:gridCol w="2067357"/>
              </a:tblGrid>
              <a:tr h="912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Основные средства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cs typeface="Times New Roman" pitchFamily="18" charset="0"/>
                        </a:rPr>
                        <a:t>Первоначальная стоимость</a:t>
                      </a:r>
                      <a:endParaRPr lang="ru-RU" sz="18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Срок службы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Сумма отчислений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56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Холодильник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50 000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5 лет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833 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56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Телевизор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70 000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6 лет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972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12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cs typeface="Times New Roman" pitchFamily="18" charset="0"/>
                        </a:rPr>
                        <a:t>Микроволновая печь</a:t>
                      </a:r>
                      <a:endParaRPr lang="ru-RU" sz="18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40 000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10 лет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333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12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Игровые автоматы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250 000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5 лет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4 167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12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Терминал и кассовый аппарат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200 000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5 лет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3 333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560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Кроватки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100 000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10 лет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833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56053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Итого отчислений: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10 471</a:t>
                      </a:r>
                      <a:endParaRPr lang="ru-RU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060115" y="0"/>
            <a:ext cx="108179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0"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kumimoji="0"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kumimoji="0"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дд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62764" cy="685800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11560" y="369332"/>
            <a:ext cx="8280920" cy="539387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Полные инвестиционные издержки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39552" y="1556792"/>
          <a:ext cx="8136904" cy="187220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068452"/>
                <a:gridCol w="4068452"/>
              </a:tblGrid>
              <a:tr h="468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latin typeface="Times New Roman" pitchFamily="18" charset="0"/>
                          <a:cs typeface="Times New Roman" pitchFamily="18" charset="0"/>
                        </a:rPr>
                        <a:t>Инвестиции в основной капитал</a:t>
                      </a:r>
                      <a:endParaRPr lang="ru-RU" sz="2000" b="1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81" marR="683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50 000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81" marR="68381" marT="0" marB="0"/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latin typeface="Times New Roman" pitchFamily="18" charset="0"/>
                          <a:cs typeface="Times New Roman" pitchFamily="18" charset="0"/>
                        </a:rPr>
                        <a:t>Оборотный капитал</a:t>
                      </a:r>
                      <a:endParaRPr lang="ru-RU" sz="2000" b="1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81" marR="683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922 320+226 970=1 149 290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81" marR="68381" marT="0" marB="0"/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0" dirty="0" err="1">
                          <a:latin typeface="Times New Roman" pitchFamily="18" charset="0"/>
                          <a:cs typeface="Times New Roman" pitchFamily="18" charset="0"/>
                        </a:rPr>
                        <a:t>Предпроизводственные</a:t>
                      </a:r>
                      <a:r>
                        <a:rPr lang="ru-RU" sz="2000" b="1" i="0" dirty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2000" b="1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81" marR="683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4 319 250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81" marR="68381" marT="0" marB="0"/>
                </a:tc>
              </a:tr>
              <a:tr h="468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i="0" dirty="0"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2000" b="1" i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81" marR="683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5 518 540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81" marR="68381" marT="0" marB="0"/>
                </a:tc>
              </a:tr>
            </a:tbl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4211960" y="1052736"/>
            <a:ext cx="648072" cy="36004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дзаголовок 4"/>
          <p:cNvSpPr txBox="1">
            <a:spLocks/>
          </p:cNvSpPr>
          <p:nvPr/>
        </p:nvSpPr>
        <p:spPr bwMode="auto">
          <a:xfrm>
            <a:off x="467544" y="3717032"/>
            <a:ext cx="8280920" cy="6480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  <a:tabLst/>
              <a:defRPr/>
            </a:pPr>
            <a:r>
              <a:rPr kumimoji="0"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финансирования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139952" y="4509120"/>
            <a:ext cx="648072" cy="360040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67543" y="4941168"/>
          <a:ext cx="8280920" cy="158417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760020"/>
                <a:gridCol w="2760020"/>
                <a:gridCol w="2760880"/>
              </a:tblGrid>
              <a:tr h="39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81" marR="683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81" marR="683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81" marR="68381" marT="0" marB="0"/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Собственные средства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81" marR="683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1 518 540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81" marR="683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27,5</a:t>
                      </a:r>
                      <a:endParaRPr lang="ru-RU" sz="2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81" marR="68381" marT="0" marB="0"/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Заемные средства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81" marR="683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4 000 000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81" marR="683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72,5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81" marR="68381" marT="0" marB="0"/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81" marR="683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5 518 540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81" marR="6838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381" marR="68381" marT="0" marB="0"/>
                </a:tc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8040813" y="-54341"/>
            <a:ext cx="110318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kumimoji="0"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kumimoji="0"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kumimoji="0"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дд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62764" cy="6858000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12930" y="376577"/>
            <a:ext cx="8136904" cy="57606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«Анализ чувствительности и безубыточности»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11560" y="1196752"/>
          <a:ext cx="8064896" cy="511257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013021"/>
                <a:gridCol w="4051875"/>
              </a:tblGrid>
              <a:tr h="6816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PsA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(Продажная цена единицы продукции А)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816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PsA </a:t>
                      </a: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(Продажная цена единицы продукции Б)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816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( кол-во ед. продукции)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(2-4лет)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816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( кол-во ед. продукции)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 (5-7 лет)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408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Cf</a:t>
                      </a: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 (постоянные издержки)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461160 (922320/2)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6816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Cv</a:t>
                      </a: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 (переменные удельные издержки) на 1 чел.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283,71 (226970/800)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408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 Кол- во детей (2-4</a:t>
                      </a: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 лет</a:t>
                      </a: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234 (461160/(2000-283,7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))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408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Кол-во детей (5-7</a:t>
                      </a: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 лет</a:t>
                      </a: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170 (461160/(3000-283,7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))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408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PsA (2-4</a:t>
                      </a: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 лет</a:t>
                      </a:r>
                      <a:r>
                        <a:rPr lang="en-US" sz="200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1821 (461160/300+283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,71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408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atin typeface="Times New Roman" pitchFamily="18" charset="0"/>
                          <a:cs typeface="Times New Roman" pitchFamily="18" charset="0"/>
                        </a:rPr>
                        <a:t>PsA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(5-7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 лет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1206 (461160/500+283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,71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059577" y="0"/>
            <a:ext cx="110318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kumimoji="0"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kumimoji="0"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kumimoji="0"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д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62764" cy="6858000"/>
          </a:xfrm>
          <a:prstGeom prst="rect">
            <a:avLst/>
          </a:prstGeom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323528" y="0"/>
            <a:ext cx="8496944" cy="5486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Финансовые коэффициенты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323528" y="692696"/>
          <a:ext cx="8496944" cy="594927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955123"/>
                <a:gridCol w="2541821"/>
              </a:tblGrid>
              <a:tr h="4374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Период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Денежный поток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6497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Инвестиции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-5518540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6497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CF 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4768740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6497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CF 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4872990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778497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IRR (внутренняя норма доходности) (за два года)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47%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778497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NPV( Чистый дисконтированный доход) (за два года)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1 532 859,03р.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6497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latin typeface="Times New Roman" pitchFamily="18" charset="0"/>
                          <a:cs typeface="Times New Roman" pitchFamily="18" charset="0"/>
                        </a:rPr>
                        <a:t>PP (</a:t>
                      </a:r>
                      <a:r>
                        <a:rPr lang="ru-RU" sz="2400" u="none" strike="noStrike">
                          <a:latin typeface="Times New Roman" pitchFamily="18" charset="0"/>
                          <a:cs typeface="Times New Roman" pitchFamily="18" charset="0"/>
                        </a:rPr>
                        <a:t>Срок окупаемости проекта)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11 месяцев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6497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Рентабельность продаж, 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6497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Рентабельность продукции, 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564978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Рентабельность </a:t>
                      </a:r>
                      <a:r>
                        <a:rPr lang="ru-RU" sz="2400" u="none" strike="noStrike" dirty="0" err="1">
                          <a:latin typeface="Times New Roman" pitchFamily="18" charset="0"/>
                          <a:cs typeface="Times New Roman" pitchFamily="18" charset="0"/>
                        </a:rPr>
                        <a:t>инвестиий</a:t>
                      </a:r>
                      <a:r>
                        <a:rPr lang="ru-RU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, %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счастливые де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208912" cy="5589240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951038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342900"/>
            <a:endParaRPr kumimoji="0" lang="ru-RU" dirty="0"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76672"/>
            <a:ext cx="9005851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ru-RU" sz="4800" b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4800" b="1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дд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62764" cy="6858000"/>
          </a:xfrm>
          <a:prstGeom prst="rect">
            <a:avLst/>
          </a:prstGeom>
        </p:spPr>
      </p:pic>
      <p:sp>
        <p:nvSpPr>
          <p:cNvPr id="15369" name="Прямоугольник 4"/>
          <p:cNvSpPr>
            <a:spLocks noChangeArrowheads="1"/>
          </p:cNvSpPr>
          <p:nvPr/>
        </p:nvSpPr>
        <p:spPr bwMode="auto">
          <a:xfrm>
            <a:off x="8172450" y="0"/>
            <a:ext cx="971550" cy="3365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kumimoji="0"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2</a:t>
            </a:r>
          </a:p>
        </p:txBody>
      </p:sp>
      <p:sp>
        <p:nvSpPr>
          <p:cNvPr id="15" name="Выноска со стрелкой вправо 14"/>
          <p:cNvSpPr/>
          <p:nvPr/>
        </p:nvSpPr>
        <p:spPr>
          <a:xfrm>
            <a:off x="251520" y="332656"/>
            <a:ext cx="2232248" cy="1584176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627784" y="2276872"/>
            <a:ext cx="3672408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2400" b="1" dirty="0"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55776" y="476672"/>
            <a:ext cx="6120680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детской игровой комнаты «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BabyRoom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со всеми удобствами для детей в возрасте от 2-х до 7-ти лет в городе Костанай к апрелю 2020 года.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67544" y="5301208"/>
            <a:ext cx="828092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3)Поиск и найм персонала;</a:t>
            </a: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67544" y="3861048"/>
            <a:ext cx="8280920" cy="576064"/>
          </a:xfrm>
          <a:prstGeom prst="roundRect">
            <a:avLst/>
          </a:prstGeom>
        </p:spPr>
        <p:style>
          <a:lnRef idx="1">
            <a:schemeClr val="accent6"/>
          </a:lnRef>
          <a:fillRef idx="1003">
            <a:schemeClr val="lt1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Арендовать площадь в ТРЦ «Март»;</a:t>
            </a:r>
          </a:p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67544" y="4509120"/>
            <a:ext cx="828092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Провести ремонт помещения в соответствующем дизайне;</a:t>
            </a:r>
          </a:p>
        </p:txBody>
      </p:sp>
      <p:sp>
        <p:nvSpPr>
          <p:cNvPr id="27" name="Стрелка углом вверх 26"/>
          <p:cNvSpPr/>
          <p:nvPr/>
        </p:nvSpPr>
        <p:spPr>
          <a:xfrm rot="10800000">
            <a:off x="1043608" y="2636912"/>
            <a:ext cx="1368152" cy="72008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 углом вверх 27"/>
          <p:cNvSpPr/>
          <p:nvPr/>
        </p:nvSpPr>
        <p:spPr>
          <a:xfrm flipV="1">
            <a:off x="6444208" y="2636912"/>
            <a:ext cx="1440160" cy="800902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4220644" y="3132284"/>
            <a:ext cx="432048" cy="5934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67544" y="6021288"/>
            <a:ext cx="828092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Организовать работу комнаты</a:t>
            </a: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д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764" y="0"/>
            <a:ext cx="9162764" cy="6858000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691680" y="188640"/>
            <a:ext cx="6357090" cy="576064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sz="32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Технический план</a:t>
            </a:r>
            <a:endParaRPr lang="ru-RU" sz="32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56" r="32563" b="27332"/>
          <a:stretch/>
        </p:blipFill>
        <p:spPr bwMode="auto">
          <a:xfrm>
            <a:off x="323528" y="3833665"/>
            <a:ext cx="6480720" cy="3024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Выгнутая вправо стрелка 8"/>
          <p:cNvSpPr/>
          <p:nvPr/>
        </p:nvSpPr>
        <p:spPr>
          <a:xfrm>
            <a:off x="7164288" y="3645024"/>
            <a:ext cx="1800200" cy="2808312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50" t="29138" r="22089" b="5616"/>
          <a:stretch/>
        </p:blipFill>
        <p:spPr bwMode="auto">
          <a:xfrm>
            <a:off x="3707904" y="1124744"/>
            <a:ext cx="5112568" cy="24928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79512" y="908720"/>
            <a:ext cx="3456384" cy="280831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Месторасположение: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ТРЦ «Март» 1 этаж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Площадь: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 кв.метров</a:t>
            </a:r>
          </a:p>
          <a:p>
            <a:pPr lvl="0" algn="ctr"/>
            <a:r>
              <a:rPr lang="ru-RU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Игровые зоны: </a:t>
            </a: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кухня;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зона для детей в возрасте от 2-х до 4-х лет;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Зона для детей в возрасте от 5 до 7 лет.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63767" y="153449"/>
            <a:ext cx="98777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kumimoji="0"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</a:t>
            </a:r>
            <a:r>
              <a:rPr kumimoji="0"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д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764" y="0"/>
            <a:ext cx="9162764" cy="6858000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47664" y="332656"/>
            <a:ext cx="5637010" cy="8821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23528" y="1412776"/>
            <a:ext cx="3384376" cy="129614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Доля рынка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220072" y="692696"/>
            <a:ext cx="3384376" cy="129614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1,05 %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508104" y="3356992"/>
            <a:ext cx="3384376" cy="129614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Емкость рынка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55576" y="4725144"/>
            <a:ext cx="3384376" cy="129614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37 926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Штриховая стрелка вправо 11"/>
          <p:cNvSpPr/>
          <p:nvPr/>
        </p:nvSpPr>
        <p:spPr>
          <a:xfrm rot="20669539">
            <a:off x="4076471" y="1515185"/>
            <a:ext cx="864096" cy="720080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 rot="8818424">
            <a:off x="4338997" y="4349956"/>
            <a:ext cx="864096" cy="720080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110562" y="95177"/>
            <a:ext cx="987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b="1" i="1" dirty="0">
                <a:cs typeface="Times New Roman" pitchFamily="18" charset="0"/>
              </a:rPr>
              <a:t>Слайд </a:t>
            </a:r>
            <a:r>
              <a:rPr kumimoji="0" lang="ru-RU" b="1" i="1" dirty="0" smtClean="0">
                <a:cs typeface="Times New Roman" pitchFamily="18" charset="0"/>
              </a:rPr>
              <a:t>4</a:t>
            </a:r>
            <a:endParaRPr kumimoji="0" lang="ru-RU" b="1" i="1" dirty="0"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63767" y="153449"/>
            <a:ext cx="98777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kumimoji="0"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4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дд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62764" cy="6858000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12930" y="370674"/>
            <a:ext cx="8136904" cy="64807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SWOT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-анализ «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BabyRoom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4294967295"/>
          </p:nvPr>
        </p:nvGraphicFramePr>
        <p:xfrm>
          <a:off x="539552" y="1124744"/>
          <a:ext cx="8136904" cy="540060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160041"/>
                <a:gridCol w="3976863"/>
              </a:tblGrid>
              <a:tr h="45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Сильные стороны проекта: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Слабые стороны проекта: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80020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Новые игровые конструкции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Качественные услуги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Одноразовое питание 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Кроватки для сна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Высокая </a:t>
                      </a: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конкурентность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Не предназначена для большого количества детей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4500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Возможности проекта: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Угрозы проекта: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70030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Продвижение услуг на рынке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Расширение площади и ассортимента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Установка новых аттракционов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Продвижение деятельности и завлечение клиентов с помощью всех видов рекламы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Снижение количества клиентов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Появление новых конкурентов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Возникновение недоверия со стороны родителей</a:t>
                      </a: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Безразличие детей к данной игровой комнате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128045" y="0"/>
            <a:ext cx="98777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kumimoji="0"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5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д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62764" cy="6858000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03648" y="188641"/>
            <a:ext cx="5637010" cy="504056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Анализ конкурентов на рынке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899776"/>
          <a:ext cx="8208912" cy="581766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949492"/>
                <a:gridCol w="1601684"/>
                <a:gridCol w="2133671"/>
                <a:gridCol w="2524065"/>
              </a:tblGrid>
              <a:tr h="8715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Конкурент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cs typeface="Times New Roman" pitchFamily="18" charset="0"/>
                        </a:rPr>
                        <a:t>Возрастная категория</a:t>
                      </a:r>
                      <a:endParaRPr lang="ru-RU" sz="18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Ассортимент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Средняя цена посещения за 1 час/минут</a:t>
                      </a:r>
                      <a:endParaRPr lang="ru-RU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</a:tr>
              <a:tr h="1234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ТРЦ «ЦУМ»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Детская площадка «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Легострой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 2-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лет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Оригинальные </a:t>
                      </a:r>
                      <a:r>
                        <a:rPr lang="en-US" sz="1800">
                          <a:latin typeface="Times New Roman" pitchFamily="18" charset="0"/>
                          <a:cs typeface="Times New Roman" pitchFamily="18" charset="0"/>
                        </a:rPr>
                        <a:t>LEGO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150 тг / 10 минут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</a:tr>
              <a:tr h="2057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Детский развлекательный центр «Кукуруза»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 3-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х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лет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Детский сухой бассейн с поролоновыми кубиками, батуты, лабиринты.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1500-2000 тг / 1 час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</a:tr>
              <a:tr h="16457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ТРЦ «ЦУМ»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Детская площадка «Джунгли парк»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С 3- х лет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Бассейны с шарами, качели, горки, раскраски, настольные игры.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700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тг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/ 40 минут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1000 </a:t>
                      </a:r>
                      <a:r>
                        <a:rPr lang="ru-RU" sz="1800" dirty="0" err="1">
                          <a:latin typeface="Times New Roman" pitchFamily="18" charset="0"/>
                          <a:cs typeface="Times New Roman" pitchFamily="18" charset="0"/>
                        </a:rPr>
                        <a:t>тг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 / 1 час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12" marR="66812" marT="0" marB="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950420" y="188641"/>
            <a:ext cx="987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b="1" i="1" dirty="0">
                <a:cs typeface="Times New Roman" pitchFamily="18" charset="0"/>
              </a:rPr>
              <a:t>Слайд </a:t>
            </a:r>
            <a:r>
              <a:rPr kumimoji="0" lang="ru-RU" b="1" i="1" dirty="0" smtClean="0">
                <a:cs typeface="Times New Roman" pitchFamily="18" charset="0"/>
              </a:rPr>
              <a:t>6</a:t>
            </a:r>
            <a:endParaRPr kumimoji="0" lang="ru-RU" b="1" i="1" dirty="0"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50421" y="153449"/>
            <a:ext cx="120111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0"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6</a:t>
            </a:r>
          </a:p>
        </p:txBody>
      </p:sp>
    </p:spTree>
  </p:cSld>
  <p:clrMapOvr>
    <a:masterClrMapping/>
  </p:clrMapOvr>
  <p:transition spd="slow"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5623" y="0"/>
            <a:ext cx="7922761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продаж на 2020 год</a:t>
            </a:r>
            <a:endParaRPr lang="ru-RU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1" y="764704"/>
          <a:ext cx="9144000" cy="6093297"/>
        </p:xfrm>
        <a:graphic>
          <a:graphicData uri="http://schemas.openxmlformats.org/drawingml/2006/table">
            <a:tbl>
              <a:tblPr/>
              <a:tblGrid>
                <a:gridCol w="1519597"/>
                <a:gridCol w="820156"/>
                <a:gridCol w="792088"/>
                <a:gridCol w="864096"/>
                <a:gridCol w="792088"/>
                <a:gridCol w="864096"/>
                <a:gridCol w="864096"/>
                <a:gridCol w="792088"/>
                <a:gridCol w="864096"/>
                <a:gridCol w="971599"/>
              </a:tblGrid>
              <a:tr h="635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оказания услуг(часов)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Апрель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Июнь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Июль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Август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Сен-тябрь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Ок-тябрь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Ноябрь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Декабрь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2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1.Количество посетителей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565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597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612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647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675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685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Дети в возрасте от 2-х до 4-х лет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292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321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345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2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Дети в возрасте от 5 до 7 лет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275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295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305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312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326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335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44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2.Средний чек с детей от 2-х до 4-х лет(1реб.-1час)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9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чек с детей от 5 до 7 лет(1реб.-1час)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9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3.Выручка с ребенка от 2-4 лет (тыс.тг.)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600 000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660 000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720 000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810 000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876 000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900 000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963 000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1020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1 035 000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9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Выручка с ребенка от 5-7 лет (тыс.тг.)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500 000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550 000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580 000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590 000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610 000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624 000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652 000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670 000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680 000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 выручка: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1100000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1210000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1300000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1400000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1486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1524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1615000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1690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1 715 000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163767" y="153449"/>
            <a:ext cx="98777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kumimoji="0"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7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-3510"/>
            <a:ext cx="7922375" cy="64807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продаж на 2021 год</a:t>
            </a:r>
            <a:endParaRPr lang="ru-RU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07504" y="692695"/>
          <a:ext cx="8928992" cy="6025250"/>
        </p:xfrm>
        <a:graphic>
          <a:graphicData uri="http://schemas.openxmlformats.org/drawingml/2006/table">
            <a:tbl>
              <a:tblPr/>
              <a:tblGrid>
                <a:gridCol w="1296144"/>
                <a:gridCol w="727134"/>
                <a:gridCol w="659619"/>
                <a:gridCol w="564692"/>
                <a:gridCol w="618240"/>
                <a:gridCol w="564692"/>
                <a:gridCol w="564692"/>
                <a:gridCol w="564692"/>
                <a:gridCol w="488767"/>
                <a:gridCol w="810186"/>
                <a:gridCol w="557966"/>
                <a:gridCol w="716646"/>
                <a:gridCol w="795522"/>
              </a:tblGrid>
              <a:tr h="6495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Объем оказания услуг(часов)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Январь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Февраль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Март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Апрель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Июнь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Июль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Август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Сентябрь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Октябрь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Ноябрь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Декабрь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8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1.Количество посетителей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564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666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726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742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95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Дети в возрасте от 2-х до 4-х лет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273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08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Дети в возрасте от 5 до 7 лет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291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328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336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345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356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367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69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2.Средний чек с детей от 2-х до 4-х лет(1реб.-1час)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2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 чек с детей от 5 до 7 лет(1реб.-1час)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2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3.Выручка с ребенка от 2-4 лет (тыс.тг.)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750 000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795 000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819 000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840 000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900 000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945 000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990 000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1 035 000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1 050 000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1 095 000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1 110 000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1 125 000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2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Выручка с ребенка от 5-7 лет (тыс.тг.)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540 000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560 000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582 000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600 000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640 000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656 000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672 000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670 000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680 000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690 000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712 000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734 000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5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Итого выручка: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1 290 000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1 355 000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1 401 000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1 440 000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1 540 000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1 601 000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1 662 000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1 705 000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1 730 000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1 785 000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1 822 000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1 859 000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011" marR="300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163767" y="153449"/>
            <a:ext cx="98777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kumimoji="0"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8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51520" y="0"/>
            <a:ext cx="8640960" cy="6480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Календарный план реализации проекта</a:t>
            </a:r>
            <a:endParaRPr lang="ru-RU" sz="2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1" y="836716"/>
          <a:ext cx="8784977" cy="6021285"/>
        </p:xfrm>
        <a:graphic>
          <a:graphicData uri="http://schemas.openxmlformats.org/drawingml/2006/table">
            <a:tbl>
              <a:tblPr/>
              <a:tblGrid>
                <a:gridCol w="2075260"/>
                <a:gridCol w="981658"/>
                <a:gridCol w="855075"/>
                <a:gridCol w="981658"/>
                <a:gridCol w="981658"/>
                <a:gridCol w="981658"/>
                <a:gridCol w="981658"/>
                <a:gridCol w="946352"/>
              </a:tblGrid>
              <a:tr h="30480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Мероприятие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Месяц освоения проекта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4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Сентябрь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Октябрь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Ноябрь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Декабрь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Январь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Февраль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Март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Составление бизнес - плана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Решение вопросов финансирования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Аренда и ремонт помещения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Заказ машин, оборудования и доставка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Установка оборудования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Приобретение прочих материалов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609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Поиск и отбор персонала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04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Обучение персонала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04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Открытие</a:t>
                      </a: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533" marR="645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857322" y="0"/>
            <a:ext cx="10081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kumimoji="0"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Слайд 9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5568</TotalTime>
  <Words>1159</Words>
  <Application>Microsoft Office PowerPoint</Application>
  <PresentationFormat>Экран (4:3)</PresentationFormat>
  <Paragraphs>452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АГЕНТСТВО ПО ОБРАЗОВАНИЮ ГОСУДАРСТВЕННОЕ ОБРАЗОВАТЕЛЬНОЕ УЧРЕЖДЕНИЕ ВЫСШЕГО ПРОФЕССИОНАЛЬНОГО ОБРАЗОВАНИЯ «ЧЕЛЯБИНСКИЙ ГОСУДАРСТВЕННЫЙ УНИВЕРСИТЕТ» КОСТАНАЙСКИЙ ФИЛИАЛ КАФЕДРА ЭКОНОМИКИ</dc:title>
  <dc:creator>Admin</dc:creator>
  <cp:lastModifiedBy>Дом</cp:lastModifiedBy>
  <cp:revision>393</cp:revision>
  <dcterms:created xsi:type="dcterms:W3CDTF">2009-06-02T16:09:52Z</dcterms:created>
  <dcterms:modified xsi:type="dcterms:W3CDTF">2020-10-26T14:56:39Z</dcterms:modified>
</cp:coreProperties>
</file>